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7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1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871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73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0840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6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24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0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0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2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2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3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8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8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2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5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AC7C1-6FE8-49EB-8BC2-C278EE51DAE6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BC742C-A7EB-4ED5-B4D3-A5FA3849C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89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sz="4000" dirty="0"/>
              <a:t>Методика музичког васпитња деце предшколског узраста</a:t>
            </a:r>
            <a:br>
              <a:rPr lang="sr-Cyrl-RS" sz="4000" dirty="0"/>
            </a:br>
            <a:r>
              <a:rPr lang="sr-Cyrl-RS" sz="4000" dirty="0"/>
              <a:t>-Предавање </a:t>
            </a:r>
            <a:r>
              <a:rPr lang="sr-Cyrl-RS" sz="4000" dirty="0" smtClean="0"/>
              <a:t>10-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sr-Cyrl-RS" dirty="0" smtClean="0"/>
          </a:p>
          <a:p>
            <a:pPr algn="l"/>
            <a:endParaRPr lang="sr-Cyrl-RS" dirty="0"/>
          </a:p>
          <a:p>
            <a:pPr algn="l"/>
            <a:r>
              <a:rPr lang="sr-Cyrl-RS" dirty="0" smtClean="0"/>
              <a:t>Др </a:t>
            </a:r>
            <a:r>
              <a:rPr lang="sr-Cyrl-RS" dirty="0"/>
              <a:t>Мирјана Матовић, проф.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358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Методика музичког васпитања у контексту Нових основа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Повезивање методичких садржаја у васпитно-образовном раду веома је важно јер као резултат има целину уместо издвајања појединачних делова </a:t>
            </a:r>
            <a:r>
              <a:rPr lang="sr-Cyrl-RS" dirty="0" smtClean="0"/>
              <a:t>из те целине</a:t>
            </a:r>
            <a:r>
              <a:rPr lang="sr-Cyrl-RS" dirty="0" smtClean="0"/>
              <a:t>. </a:t>
            </a:r>
            <a:endParaRPr lang="sr-Cyrl-RS" dirty="0" smtClean="0"/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 smtClean="0"/>
              <a:t>Музика </a:t>
            </a:r>
            <a:r>
              <a:rPr lang="sr-Cyrl-RS" dirty="0"/>
              <a:t>је важан чинилац у овој вези јер у себе укључује сва обележја појавног света, а као уметност привлачи пажњу ума којом повезује и обједињује асоцијације, информације и усвојена знања дајући им ново значење и </a:t>
            </a:r>
            <a:r>
              <a:rPr lang="sr-Cyrl-RS" dirty="0" smtClean="0"/>
              <a:t>квалитет.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906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Методика музичког васпитања у контексту Нових основа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Из аспекта Методике музичког васпитања деце предшколског узраста важни тренуци који утичу на реализацију </a:t>
            </a:r>
            <a:r>
              <a:rPr lang="sr-Cyrl-RS" dirty="0" smtClean="0"/>
              <a:t>музичке активности као водеће, </a:t>
            </a:r>
            <a:r>
              <a:rPr lang="sr-Cyrl-RS" dirty="0"/>
              <a:t>издвајају се: </a:t>
            </a:r>
          </a:p>
          <a:p>
            <a:pPr marL="457200" lvl="1" indent="0">
              <a:buNone/>
            </a:pPr>
            <a:r>
              <a:rPr lang="sr-Cyrl-RS" sz="2400" dirty="0" smtClean="0"/>
              <a:t>	</a:t>
            </a:r>
            <a:r>
              <a:rPr lang="sr-Cyrl-RS" sz="1800" dirty="0" smtClean="0"/>
              <a:t>- време </a:t>
            </a:r>
          </a:p>
          <a:p>
            <a:pPr marL="457200" lvl="1" indent="0">
              <a:buNone/>
            </a:pPr>
            <a:r>
              <a:rPr lang="sr-Cyrl-RS" sz="1800" dirty="0" smtClean="0"/>
              <a:t>	- корелација и интеграција</a:t>
            </a:r>
          </a:p>
          <a:p>
            <a:pPr marL="457200" lvl="1" indent="0">
              <a:buNone/>
            </a:pPr>
            <a:r>
              <a:rPr lang="sr-Cyrl-RS" sz="1800" dirty="0" smtClean="0"/>
              <a:t>	- мотивација </a:t>
            </a:r>
            <a:r>
              <a:rPr lang="sr-Cyrl-RS" sz="1800" dirty="0"/>
              <a:t>и креативност </a:t>
            </a:r>
            <a:endParaRPr lang="sr-Cyrl-RS" sz="1800" dirty="0" smtClean="0"/>
          </a:p>
          <a:p>
            <a:pPr marL="457200" lvl="1" indent="0">
              <a:buNone/>
            </a:pPr>
            <a:r>
              <a:rPr lang="sr-Cyrl-RS" sz="1800" dirty="0" smtClean="0"/>
              <a:t>	- окружење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54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Методика музичкго васпитања у контексту Нових основа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Cyrl-RS" b="1" dirty="0" smtClean="0"/>
              <a:t>	Време</a:t>
            </a:r>
            <a:r>
              <a:rPr lang="sr-Cyrl-RS" dirty="0" smtClean="0"/>
              <a:t> </a:t>
            </a:r>
            <a:endParaRPr lang="sr-Cyrl-RS" dirty="0"/>
          </a:p>
          <a:p>
            <a:pPr marL="0" indent="0">
              <a:buNone/>
            </a:pPr>
            <a:r>
              <a:rPr lang="sr-Cyrl-RS" dirty="0"/>
              <a:t>Интегрисана активност се, осим по суштини и концепцији, од усмерене методичке активности разликује по времену реализације. </a:t>
            </a:r>
          </a:p>
          <a:p>
            <a:pPr>
              <a:buFontTx/>
              <a:buChar char="-"/>
            </a:pPr>
            <a:r>
              <a:rPr lang="sr-Cyrl-RS" dirty="0"/>
              <a:t>Усмерена активност - тачно време за сваку узрасну групу </a:t>
            </a:r>
          </a:p>
          <a:p>
            <a:pPr>
              <a:buFontTx/>
              <a:buChar char="-"/>
            </a:pPr>
            <a:r>
              <a:rPr lang="sr-Cyrl-RS" dirty="0"/>
              <a:t>Интегрисана активност - прилагођава  </a:t>
            </a:r>
            <a:r>
              <a:rPr lang="sr-Cyrl-RS" dirty="0" smtClean="0"/>
              <a:t>се, не </a:t>
            </a:r>
            <a:r>
              <a:rPr lang="sr-Cyrl-RS" dirty="0"/>
              <a:t>толико узрасту колико интензитету дечјег интересовања. </a:t>
            </a:r>
          </a:p>
          <a:p>
            <a:pPr marL="0" indent="0">
              <a:buNone/>
            </a:pPr>
            <a:r>
              <a:rPr lang="sr-Cyrl-RS" dirty="0" smtClean="0"/>
              <a:t>У </a:t>
            </a:r>
            <a:r>
              <a:rPr lang="sr-Cyrl-RS" dirty="0"/>
              <a:t>том смислу трајање активности у оквиру рада на једној теми може </a:t>
            </a:r>
            <a:r>
              <a:rPr lang="sr-Cyrl-RS" dirty="0" smtClean="0"/>
              <a:t>да     буде </a:t>
            </a:r>
            <a:r>
              <a:rPr lang="sr-Cyrl-RS" dirty="0"/>
              <a:t>од 15 до 45 минута и више. </a:t>
            </a: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Концепт </a:t>
            </a:r>
            <a:r>
              <a:rPr lang="sr-Cyrl-RS" dirty="0"/>
              <a:t>времена - значајан проблем у реализацији интегрисаних активности, а могући разлог несналажења јесте досадашњи модел учења према којем су усмерене активности следиле устаљени редослед: уводни део, главни, завршни део.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552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Методика музичког васпитања у контексту Нових основа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 smtClean="0"/>
          </a:p>
          <a:p>
            <a:r>
              <a:rPr lang="sr-Cyrl-RS" dirty="0" smtClean="0"/>
              <a:t>Интегрисана </a:t>
            </a:r>
            <a:r>
              <a:rPr lang="sr-Cyrl-RS" dirty="0"/>
              <a:t>активност полази од дечјих интересовања и потреба, надограђује усвојена знања новим, реализује се у тренутку адекватних услова које васпитачи и деца заједно препознају и који су погодни да се </a:t>
            </a:r>
            <a:r>
              <a:rPr lang="sr-Cyrl-RS" dirty="0" smtClean="0"/>
              <a:t>започне </a:t>
            </a:r>
            <a:r>
              <a:rPr lang="sr-Cyrl-RS" dirty="0"/>
              <a:t>активност. </a:t>
            </a:r>
            <a:endParaRPr lang="sr-Cyrl-RS" dirty="0" smtClean="0"/>
          </a:p>
          <a:p>
            <a:endParaRPr lang="sr-Cyrl-RS" dirty="0"/>
          </a:p>
          <a:p>
            <a:r>
              <a:rPr lang="sr-Cyrl-RS" dirty="0"/>
              <a:t>Интегрисана активност може </a:t>
            </a:r>
            <a:r>
              <a:rPr lang="sr-Cyrl-RS" dirty="0" smtClean="0"/>
              <a:t>почети </a:t>
            </a:r>
            <a:r>
              <a:rPr lang="sr-Cyrl-RS" dirty="0"/>
              <a:t>у било које доба дана док дете борави у вртићу, али васпитач у одређено доба дана креира окружење које ће подстаћи дечију радозналост и потом је пратити.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20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Методика музичког васпитања у контексту Нових основа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b="1" dirty="0" smtClean="0"/>
              <a:t>	Корелација </a:t>
            </a:r>
            <a:r>
              <a:rPr lang="sr-Cyrl-RS" b="1" dirty="0"/>
              <a:t>и интеграција</a:t>
            </a:r>
            <a:endParaRPr lang="en-US" dirty="0"/>
          </a:p>
          <a:p>
            <a:r>
              <a:rPr lang="sr-Cyrl-RS" dirty="0"/>
              <a:t>У </a:t>
            </a:r>
            <a:r>
              <a:rPr lang="sr-Cyrl-RS" dirty="0" smtClean="0"/>
              <a:t>досадашњој </a:t>
            </a:r>
            <a:r>
              <a:rPr lang="sr-Cyrl-RS" dirty="0"/>
              <a:t>пракси показало се да концепт „интегрисаности” није у довољној мери освешћен ни код студената ни код васпитача. Студенти посматрају сваку област посебно и на тај начин приступају и обрађују предложене тематске јединице. Овај вид рада подржава усмерено организовање и рализацију активности. </a:t>
            </a:r>
            <a:endParaRPr lang="sr-Cyrl-RS" dirty="0" smtClean="0"/>
          </a:p>
          <a:p>
            <a:r>
              <a:rPr lang="sr-Cyrl-RS" dirty="0" smtClean="0"/>
              <a:t>Посматрањем </a:t>
            </a:r>
            <a:r>
              <a:rPr lang="sr-Cyrl-RS" dirty="0"/>
              <a:t>студентског практичног </a:t>
            </a:r>
            <a:r>
              <a:rPr lang="sr-Cyrl-RS" dirty="0" smtClean="0"/>
              <a:t>рада, </a:t>
            </a:r>
            <a:r>
              <a:rPr lang="sr-Cyrl-RS" dirty="0"/>
              <a:t>као позитивна показала се њихова иницијатива да тему или појединачни проблем решавају </a:t>
            </a:r>
            <a:r>
              <a:rPr lang="sr-Cyrl-RS" dirty="0" smtClean="0"/>
              <a:t>кроз интеграцију </a:t>
            </a:r>
            <a:r>
              <a:rPr lang="sr-Cyrl-RS" dirty="0"/>
              <a:t>саджаја. Недостатак је, међутим, у недовољно добро осмишљеној и припремљеној активности, односно недостатку практичног рада.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282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Методика музичког васпитања у контексту Нових основа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Како је акценат на интегрисању области, често долази до коришћења елемената других методика у реализацији </a:t>
            </a:r>
            <a:r>
              <a:rPr lang="sr-Cyrl-RS" dirty="0" smtClean="0"/>
              <a:t>музичког </a:t>
            </a:r>
            <a:r>
              <a:rPr lang="sr-Cyrl-RS" dirty="0"/>
              <a:t>који нису део интегрисане праксе, већ је реч о корелацији сродних садржаја. </a:t>
            </a:r>
          </a:p>
          <a:p>
            <a:r>
              <a:rPr lang="sr-Cyrl-RS" dirty="0" smtClean="0"/>
              <a:t>Корелација је </a:t>
            </a:r>
            <a:r>
              <a:rPr lang="sr-Cyrl-RS" i="1" dirty="0"/>
              <a:t>функционално повезивање и усклађивање</a:t>
            </a:r>
            <a:r>
              <a:rPr lang="sr-Cyrl-RS" dirty="0"/>
              <a:t> садржаја који су слични или се међусобно допуњују, док интеграција подразумева </a:t>
            </a:r>
            <a:r>
              <a:rPr lang="sr-Cyrl-RS" i="1" dirty="0"/>
              <a:t>удруживање</a:t>
            </a:r>
            <a:r>
              <a:rPr lang="sr-Cyrl-RS" dirty="0"/>
              <a:t> мањих у већу целину уз </a:t>
            </a:r>
            <a:r>
              <a:rPr lang="sr-Cyrl-RS" i="1" dirty="0"/>
              <a:t>међусобно повезивање </a:t>
            </a:r>
            <a:r>
              <a:rPr lang="sr-Cyrl-RS" dirty="0"/>
              <a:t>наизглед независних елемената и </a:t>
            </a:r>
            <a:r>
              <a:rPr lang="sr-Cyrl-RS" dirty="0" smtClean="0"/>
              <a:t>деловања. Ова два термина </a:t>
            </a:r>
            <a:r>
              <a:rPr lang="sr-Cyrl-RS" dirty="0" smtClean="0"/>
              <a:t>се </a:t>
            </a:r>
            <a:r>
              <a:rPr lang="sr-Cyrl-RS" dirty="0"/>
              <a:t>често </a:t>
            </a:r>
            <a:r>
              <a:rPr lang="sr-Cyrl-RS" dirty="0" smtClean="0"/>
              <a:t>мешају. </a:t>
            </a:r>
            <a:endParaRPr lang="sr-Cyrl-RS" dirty="0"/>
          </a:p>
          <a:p>
            <a:r>
              <a:rPr lang="sr-Cyrl-RS" dirty="0"/>
              <a:t>Добро испланиране и увезане активности интегришу садржаје различитих области. Пажња студената, осим што је усмерена ка реализацији активности, често је под утицајем устаљене форме усмерених активности у којима је акценат на </a:t>
            </a:r>
            <a:r>
              <a:rPr lang="sr-Cyrl-RS"/>
              <a:t>једној </a:t>
            </a:r>
            <a:r>
              <a:rPr lang="sr-Cyrl-RS" smtClean="0"/>
              <a:t>методици - овакав </a:t>
            </a:r>
            <a:r>
              <a:rPr lang="sr-Cyrl-RS" dirty="0" smtClean="0"/>
              <a:t>приступ је </a:t>
            </a:r>
            <a:r>
              <a:rPr lang="sr-Cyrl-RS" dirty="0" smtClean="0"/>
              <a:t>неопходно променити</a:t>
            </a:r>
            <a:r>
              <a:rPr lang="sr-Cyrl-RS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5004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318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Методика музичког васпитња деце предшколског узраста -Предавање 10-</vt:lpstr>
      <vt:lpstr>Методика музичког васпитања у контексту Нових основа</vt:lpstr>
      <vt:lpstr>Методика музичког васпитања у контексту Нових основа</vt:lpstr>
      <vt:lpstr>Методика музичкго васпитања у контексту Нових основа</vt:lpstr>
      <vt:lpstr>Методика музичког васпитања у контексту Нових основа</vt:lpstr>
      <vt:lpstr>Методика музичког васпитања у контексту Нових основа</vt:lpstr>
      <vt:lpstr>Методика музичког васпитања у контексту Нових основа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Stevan</dc:creator>
  <cp:lastModifiedBy>Stevan</cp:lastModifiedBy>
  <cp:revision>7</cp:revision>
  <dcterms:created xsi:type="dcterms:W3CDTF">2020-12-22T10:01:39Z</dcterms:created>
  <dcterms:modified xsi:type="dcterms:W3CDTF">2020-12-22T10:37:48Z</dcterms:modified>
</cp:coreProperties>
</file>